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04"/>
  </p:notesMasterIdLst>
  <p:sldIdLst>
    <p:sldId id="256" r:id="rId2"/>
    <p:sldId id="258" r:id="rId3"/>
    <p:sldId id="260" r:id="rId4"/>
    <p:sldId id="390" r:id="rId5"/>
    <p:sldId id="479" r:id="rId6"/>
    <p:sldId id="475" r:id="rId7"/>
    <p:sldId id="476" r:id="rId8"/>
    <p:sldId id="477" r:id="rId9"/>
    <p:sldId id="478" r:id="rId10"/>
    <p:sldId id="474" r:id="rId11"/>
    <p:sldId id="464" r:id="rId12"/>
    <p:sldId id="462" r:id="rId13"/>
    <p:sldId id="463" r:id="rId14"/>
    <p:sldId id="470" r:id="rId15"/>
    <p:sldId id="473" r:id="rId16"/>
    <p:sldId id="472" r:id="rId17"/>
    <p:sldId id="471" r:id="rId18"/>
    <p:sldId id="469" r:id="rId19"/>
    <p:sldId id="466" r:id="rId20"/>
    <p:sldId id="468" r:id="rId21"/>
    <p:sldId id="467" r:id="rId22"/>
    <p:sldId id="480" r:id="rId23"/>
    <p:sldId id="481" r:id="rId24"/>
    <p:sldId id="482" r:id="rId25"/>
    <p:sldId id="483" r:id="rId26"/>
    <p:sldId id="484" r:id="rId27"/>
    <p:sldId id="485" r:id="rId28"/>
    <p:sldId id="486" r:id="rId29"/>
    <p:sldId id="487" r:id="rId30"/>
    <p:sldId id="388" r:id="rId31"/>
    <p:sldId id="461" r:id="rId32"/>
    <p:sldId id="442" r:id="rId33"/>
    <p:sldId id="443" r:id="rId34"/>
    <p:sldId id="445" r:id="rId35"/>
    <p:sldId id="458" r:id="rId36"/>
    <p:sldId id="459" r:id="rId37"/>
    <p:sldId id="444" r:id="rId38"/>
    <p:sldId id="446" r:id="rId39"/>
    <p:sldId id="452" r:id="rId40"/>
    <p:sldId id="455" r:id="rId41"/>
    <p:sldId id="453" r:id="rId42"/>
    <p:sldId id="454" r:id="rId43"/>
    <p:sldId id="456" r:id="rId44"/>
    <p:sldId id="457" r:id="rId45"/>
    <p:sldId id="447" r:id="rId46"/>
    <p:sldId id="448" r:id="rId47"/>
    <p:sldId id="451" r:id="rId48"/>
    <p:sldId id="449" r:id="rId49"/>
    <p:sldId id="450" r:id="rId50"/>
    <p:sldId id="441" r:id="rId51"/>
    <p:sldId id="460" r:id="rId52"/>
    <p:sldId id="389" r:id="rId53"/>
    <p:sldId id="385" r:id="rId54"/>
    <p:sldId id="391" r:id="rId55"/>
    <p:sldId id="392" r:id="rId56"/>
    <p:sldId id="393" r:id="rId57"/>
    <p:sldId id="394" r:id="rId58"/>
    <p:sldId id="395" r:id="rId59"/>
    <p:sldId id="396" r:id="rId60"/>
    <p:sldId id="386" r:id="rId61"/>
    <p:sldId id="397" r:id="rId62"/>
    <p:sldId id="398" r:id="rId63"/>
    <p:sldId id="399" r:id="rId64"/>
    <p:sldId id="400" r:id="rId65"/>
    <p:sldId id="401" r:id="rId66"/>
    <p:sldId id="403" r:id="rId67"/>
    <p:sldId id="402" r:id="rId68"/>
    <p:sldId id="404" r:id="rId69"/>
    <p:sldId id="405" r:id="rId70"/>
    <p:sldId id="406" r:id="rId71"/>
    <p:sldId id="387" r:id="rId72"/>
    <p:sldId id="410" r:id="rId73"/>
    <p:sldId id="409" r:id="rId74"/>
    <p:sldId id="411" r:id="rId75"/>
    <p:sldId id="412" r:id="rId76"/>
    <p:sldId id="413" r:id="rId77"/>
    <p:sldId id="414" r:id="rId78"/>
    <p:sldId id="415" r:id="rId79"/>
    <p:sldId id="417" r:id="rId80"/>
    <p:sldId id="418" r:id="rId81"/>
    <p:sldId id="419" r:id="rId82"/>
    <p:sldId id="420" r:id="rId83"/>
    <p:sldId id="421" r:id="rId84"/>
    <p:sldId id="422" r:id="rId85"/>
    <p:sldId id="424" r:id="rId86"/>
    <p:sldId id="425" r:id="rId87"/>
    <p:sldId id="426" r:id="rId88"/>
    <p:sldId id="427" r:id="rId89"/>
    <p:sldId id="429" r:id="rId90"/>
    <p:sldId id="428" r:id="rId91"/>
    <p:sldId id="430" r:id="rId92"/>
    <p:sldId id="431" r:id="rId93"/>
    <p:sldId id="432" r:id="rId94"/>
    <p:sldId id="433" r:id="rId95"/>
    <p:sldId id="434" r:id="rId96"/>
    <p:sldId id="435" r:id="rId97"/>
    <p:sldId id="436" r:id="rId98"/>
    <p:sldId id="437" r:id="rId99"/>
    <p:sldId id="438" r:id="rId100"/>
    <p:sldId id="439" r:id="rId101"/>
    <p:sldId id="300" r:id="rId102"/>
    <p:sldId id="268" r:id="rId103"/>
  </p:sldIdLst>
  <p:sldSz cx="9144000" cy="6858000" type="screen4x3"/>
  <p:notesSz cx="6858000" cy="9144000"/>
  <p:embeddedFontLst>
    <p:embeddedFont>
      <p:font typeface="Roboto" pitchFamily="2" charset="0"/>
      <p:regular r:id="rId105"/>
      <p:bold r:id="rId106"/>
      <p:italic r:id="rId107"/>
      <p:boldItalic r:id="rId108"/>
    </p:embeddedFont>
    <p:embeddedFont>
      <p:font typeface="Calibri" pitchFamily="34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471" autoAdjust="0"/>
    <p:restoredTop sz="94660"/>
  </p:normalViewPr>
  <p:slideViewPr>
    <p:cSldViewPr snapToGrid="0">
      <p:cViewPr>
        <p:scale>
          <a:sx n="90" d="100"/>
          <a:sy n="90" d="100"/>
        </p:scale>
        <p:origin x="-2454" y="-5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6.fntdata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102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364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bem.info/methodology/quick-start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mrmlnc.gitbooks.io/less-guidebook-for-beginners/content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ru-RU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 CSS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Viewport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Viewport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область на экране устройства, которая видна пользователю без прокрутки.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Импорт стилей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6" y="2863970"/>
            <a:ext cx="7968055" cy="3778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Как правило,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less 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файлы, которые подлежат импортированию, называют с нижнего подчеркивания _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_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header.less</a:t>
            </a:r>
            <a:endParaRPr lang="uk-UA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импортируют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таким образом: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@import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(‘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_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header');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Полезные ссылки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03586"/>
            <a:ext cx="8209597" cy="351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400" dirty="0" smtClean="0">
                <a:latin typeface="Roboto" pitchFamily="2" charset="0"/>
                <a:ea typeface="Roboto" pitchFamily="2" charset="0"/>
                <a:hlinkClick r:id="rId3"/>
              </a:rPr>
              <a:t>https://pepelsbey.net/pres/clear-and-sharp/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400" dirty="0" smtClean="0">
              <a:latin typeface="Roboto" pitchFamily="2" charset="0"/>
              <a:ea typeface="Roboto" pitchFamily="2" charset="0"/>
              <a:hlinkClick r:id="rId3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3"/>
              </a:rPr>
              <a:t>https://learn.javascript.ru/css-units</a:t>
            </a:r>
            <a:endParaRPr lang="ru-RU" sz="1400" dirty="0" smtClean="0">
              <a:latin typeface="Roboto" pitchFamily="2" charset="0"/>
              <a:ea typeface="Roboto" pitchFamily="2" charset="0"/>
              <a:hlinkClick r:id="rId3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3"/>
              </a:rPr>
              <a:t>https://www.w3.org/Style/Examples/007/units.en.html</a:t>
            </a:r>
            <a:endParaRPr lang="pl-PL" sz="1400" dirty="0" smtClean="0">
              <a:latin typeface="Roboto" pitchFamily="2" charset="0"/>
              <a:ea typeface="Roboto" pitchFamily="2" charset="0"/>
              <a:hlinkClick r:id="rId3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3"/>
              </a:rPr>
              <a:t>https://learn.javascript.ru/height-percent</a:t>
            </a:r>
            <a:endParaRPr lang="ru-RU" sz="1400" dirty="0" smtClean="0">
              <a:latin typeface="Roboto" pitchFamily="2" charset="0"/>
              <a:ea typeface="Roboto" pitchFamily="2" charset="0"/>
              <a:hlinkClick r:id="rId3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400" dirty="0" smtClean="0">
                <a:latin typeface="Roboto" pitchFamily="2" charset="0"/>
                <a:ea typeface="Roboto" pitchFamily="2" charset="0"/>
                <a:hlinkClick r:id="rId3"/>
              </a:rPr>
              <a:t>https://css-tricks.com/the-lengths-of-css/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1400" dirty="0" smtClean="0">
              <a:latin typeface="Roboto" pitchFamily="2" charset="0"/>
              <a:ea typeface="Roboto" pitchFamily="2" charset="0"/>
              <a:hlinkClick r:id="rId3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3"/>
              </a:rPr>
              <a:t>https://ru.bem.info/methodology/quick-start/</a:t>
            </a:r>
            <a:endParaRPr lang="pl-PL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4"/>
              </a:rPr>
              <a:t>https://mrmlnc.gitbooks.io/less-guidebook-for-beginners/content/</a:t>
            </a:r>
            <a:endParaRPr lang="en-US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00904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Метатег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viewport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&lt;meta name="viewport" content="width=device-width, initial-scale=1.0"&gt;</a:t>
            </a:r>
            <a:endParaRPr lang="ru-RU" sz="28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не указать мета-тег, тогда браузер телефона автоматически масштабирует сайт так, чтобы он полностью влез в экран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026" name="Picture 2" descr="C:\Users\Art_Line\Desktop\1555067191LVC55O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4406" y="2009954"/>
            <a:ext cx="4633518" cy="434771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Метатег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viewport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width=device-width</a:t>
            </a:r>
            <a:endParaRPr lang="ru-RU" sz="24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определяется автоматически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initial-scale=1.0 </a:t>
            </a:r>
            <a:endParaRPr lang="ru-RU" sz="24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указано значение «1», разрешение CSS и устройства приравниваются друг к другу независимо от размера экрана.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Физический пиксель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ячейка на матрице, единица разрешения дисплея устройства.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Виртуальный пиксель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независимый от устройства пиксель, может быть больше, меньше или равен физическому.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Плотность пикселей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количество пикселей, которое помещается в один дюйм.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Плотность пикселей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100-110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ppi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десктоп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110–135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ppi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ноутбук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160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ppi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средний смартфон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220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ppi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MacBook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 ретиной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326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ppi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iPhone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5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 ретиной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плотности пикселей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 показателе менее 200 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dpi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разрешение экрана будет равно фактическому (коэффициент CSS = 1). </a:t>
            </a: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плотность больше 200, но меньше 300 пикселей — разрешение будет в 1,5 раза меньше фактического (коэффициент CSS = 1,5). </a:t>
            </a: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 плотности более 300 пикселей разрешение определяется по формуле: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показатель плотности / 150 с округлением до целого числа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iPhone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11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1792×828. Плотность пикселей — 326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ppi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326/150 = 2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1792/2 = 896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417600" y="1562346"/>
            <a:ext cx="427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sz="3000" b="1" i="0" u="none" strike="noStrike" cap="non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-143101" y="2250275"/>
            <a:ext cx="4447681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en-US" sz="1800" i="0" u="none" strike="noStrike" cap="none" dirty="0" err="1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sz="180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en-US" sz="1800" b="1" dirty="0" smtClean="0">
                <a:latin typeface="Roboto" charset="0"/>
                <a:ea typeface="Roboto" charset="0"/>
              </a:rPr>
              <a:t>X Project</a:t>
            </a:r>
            <a:endParaRPr sz="1800" b="1" i="0" u="none" strike="noStrike" cap="none" smtClean="0">
              <a:latin typeface="Roboto" charset="0"/>
              <a:ea typeface="Roboto" charset="0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sz="17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s.skubida.itea</a:t>
            </a:r>
            <a:r>
              <a:rPr lang="en-US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gmail.com</a:t>
            </a:r>
            <a:endParaRPr sz="1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iMac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с дисплеем </a:t>
            </a: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Retina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5к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218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Пикселей на дюйм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5120х2880 	Разрешение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5120/1.5 = 3400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Galaxy S5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441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Пикселей на дюйм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1080x1920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Разрешение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441/150 = 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1080/3 = 360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того, чтобы написать разные стили для разных экранов, используются медиа</a:t>
            </a:r>
            <a:r>
              <a:rPr lang="ru-RU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выражения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(max-width: 600px)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.sidebar {display: none;}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 0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до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600px (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включительно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блок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.sidebar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будет скрыт. С 601 и выше будет виден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(min-width: 600px)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.sidebar {display: none;}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600px(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включительно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выше блок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.sidebar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будет скрыт. С 599 и ниже будет виден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max-width: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Desktop First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Основной код написан для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Desktop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затем, уменьшая экран, используем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max-width: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пишем код для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Mobile 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min-width: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Mobile First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Основной код написан для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Mobile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и, увеличивая экран, используем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min-width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: пишем код для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Desktop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комбинировать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(min-width: 600px) </a:t>
            </a:r>
            <a:r>
              <a:rPr lang="pl-PL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and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(max-width: 800px) {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указать ориентацию экрана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(orientation: landscape) {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(orientation: portrait) {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Так что же указывать?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MF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// Small devices (landscape phones, 576px and up)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(min-width: 576px) { ...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// Medium devices (tablets, 768px and up)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(min-width: 768px) { ...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// Large devices (desktops, 992px and up)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(min-width: 992px) { ...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// Extra large devices (large desktops, 1200px and up)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(min-width: 1200px) { ... }</a:t>
            </a: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Так что же указывать?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DF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ax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-width: 1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199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{ ... }</a:t>
            </a: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ax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-width: 99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{ ... }</a:t>
            </a: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ax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-width: 76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7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{ ...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ax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-width: 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480</a:t>
            </a:r>
            <a:r>
              <a:rPr lang="en-US" sz="1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{ ...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466850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36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 sz="33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343149"/>
            <a:ext cx="4968816" cy="398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sz="1800" dirty="0" smtClean="0"/>
              <a:t>P</a:t>
            </a:r>
            <a:r>
              <a:rPr lang="en-US" sz="1800" dirty="0" err="1" smtClean="0"/>
              <a:t>ixel</a:t>
            </a:r>
            <a:r>
              <a:rPr lang="en-US" sz="1800" dirty="0" smtClean="0"/>
              <a:t> perfect</a:t>
            </a:r>
            <a:r>
              <a:rPr lang="ru-RU" sz="1800" dirty="0" smtClean="0"/>
              <a:t>, </a:t>
            </a:r>
            <a:r>
              <a:rPr lang="uk-UA" sz="1800" dirty="0" smtClean="0"/>
              <a:t>Статика, резина, </a:t>
            </a:r>
            <a:r>
              <a:rPr lang="uk-UA" sz="1800" dirty="0" err="1" smtClean="0"/>
              <a:t>адаптив</a:t>
            </a:r>
            <a:endParaRPr lang="uk-UA" sz="1800" dirty="0" smtClean="0"/>
          </a:p>
          <a:p>
            <a:r>
              <a:rPr lang="pl-PL" sz="1800" dirty="0" smtClean="0"/>
              <a:t>@media</a:t>
            </a:r>
          </a:p>
          <a:p>
            <a:pPr lvl="0"/>
            <a:r>
              <a:rPr lang="ru-RU" sz="1800" dirty="0" smtClean="0"/>
              <a:t>Единицы измерения</a:t>
            </a:r>
            <a:endParaRPr lang="pl-PL" sz="1800" dirty="0" smtClean="0"/>
          </a:p>
          <a:p>
            <a:pPr lvl="0"/>
            <a:r>
              <a:rPr lang="ru-RU" sz="1800" dirty="0" smtClean="0"/>
              <a:t>БЭМ</a:t>
            </a:r>
          </a:p>
          <a:p>
            <a:pPr lvl="0"/>
            <a:r>
              <a:rPr lang="pl-PL" sz="1800" smtClean="0"/>
              <a:t>LESS</a:t>
            </a:r>
            <a:endParaRPr lang="ru-RU" sz="1800" dirty="0" smtClean="0"/>
          </a:p>
          <a:p>
            <a:pPr lvl="0"/>
            <a:endParaRPr lang="ru-RU" sz="1800" dirty="0" smtClean="0"/>
          </a:p>
          <a:p>
            <a:pPr lvl="0"/>
            <a:endParaRPr lang="ru-RU" sz="1800" dirty="0" smtClean="0"/>
          </a:p>
          <a:p>
            <a:pPr lvl="0"/>
            <a:endParaRPr lang="pl-PL" sz="1800" dirty="0" smtClean="0"/>
          </a:p>
        </p:txBody>
      </p:sp>
      <p:sp>
        <p:nvSpPr>
          <p:cNvPr id="173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rt_Line\Desktop\nau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045" y="1519149"/>
            <a:ext cx="2942210" cy="45020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485072"/>
            <a:ext cx="8288326" cy="103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Единицы измерения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Пиксель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Пиксель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это самая базовая, абсолютная и окончательная единица измерения.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Пиксель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Пиксели могут быть дробными, например размер можно задать в 33.333px.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149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Устаревшие производные от пикселя 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976777"/>
            <a:ext cx="8175090" cy="233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1mm (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мм) 	= 3.8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1cm (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см) 	= 38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1pt (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типографский пункт) 	= 4/3 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1pc (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типографская пика) 	= 16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Проценты %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Процент от чего?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это размер шрифта – тогда относительно родителя.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межстрочный интервал – тогда относительно размера шрифта этого же элемента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Проценты %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margin, padding, border </a:t>
            </a:r>
            <a:r>
              <a:rPr lang="pl-PL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относительно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width/height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этого же блока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Проценты %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height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обычно процент от ширины/высоты родителя, но при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position:fixed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процент берётся от ширины/высоты окна (а не родителя и не документа).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Относительно шрифта (</a:t>
            </a: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1em – текущий размер шрифта.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брать любые пропорции от текущего шрифта: 2em, 0.5em и т.п.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Относительно шрифта (</a:t>
            </a: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высчитывается относительно текущего шрифта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root 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Основной размер шрифта задается для корневого тега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html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font-size: 16px;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таком случае 1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rem = 16px;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Pixel perfect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Pixel perfect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верстка допускает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хождения с макетом до 2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root 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так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:root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font-size: 16px;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таком случае 1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rem = 16px;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root 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Любые свойства можем указывать в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rem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h1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font-size: 3rem;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/* 48px */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adding-bottom: 2rem;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/* 32px */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root 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отличии от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rem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всегда относительно размера шрифта корневого тега.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root 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удобно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@media (max-width: 992px)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html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font-size: 14px;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root 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Теперь фактически размеры будут такие: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h1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font-size: 3rem;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/* 42px */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adding-bottom: 2rem;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/* 28px */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Единицы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viewport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 единицам измерения области просмотра относятся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vw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(ширина) и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vh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(высота), позволяющие масштабировать элементы относительно области просмотра, то есть видимой части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веб-страницы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Единицы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viewport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vw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vw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1% ширины окна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Например, 100vw – это вся ширина экрана, неважно на каком размере экрана откроется сайт, блок заполнит всю его ширину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Единицы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viewport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vh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1% высоты окна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Например, 100v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это вся высота экрана, неважно на каком размере экрана откроется сайт, блок заполнит всю его высоту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Единицы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viewport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vmin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vmin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наименьшее из (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vw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vh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будет выбрано наименьшее значение из высоты и ширины экрана. 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Единицы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viewport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vm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ax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vm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ax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наибольшее из (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vw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vh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будет выбрано наибольшее значение из высоты и ширины экрана.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Статическая верстка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сайта зафиксирована в одном размере. Если такой сайт открыть на маленьком экране, появится горизонтальный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скрол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Если на большом – появится пустое место по краям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510951"/>
            <a:ext cx="8288326" cy="802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БЭМ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БЭМ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Блок, Элемент, Модификатор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— компонентный подход к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веб-разработке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его основе лежит принцип разделения интерфейса на независимые блоки.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Зачем БЭМ?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БЭМ Позволяет: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  <a:buFont typeface="Arial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упростить код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  <a:buFont typeface="Arial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получить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самодокументируемый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код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  <a:buFont typeface="Arial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начать повторно использовать код и избежать взаимного влияния компонентов друг на друга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  <a:buFont typeface="Arial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избежать «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Copy-Paste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»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Блок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 </a:t>
            </a:r>
            <a:r>
              <a:rPr lang="uk-UA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независимый компонент страницы, который может быть повторно использован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Примеры: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class="error"&gt;&lt;/div&gt;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&lt;header class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="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"&gt;&lt;/div&gt;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="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main-menu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"&gt;&lt;/div&gt;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Блок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Название блока характеризует смысл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(«что это?» — «меню»: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menu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«кнопка»: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button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),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а не состояние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(«какой, как выглядит?» — «красный»: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red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«большой»: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big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Блок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 блока (название) принято задавать таким образом, чтобы оно описывало суть этого блока, отвечало на вопрос "</a:t>
            </a:r>
            <a:r>
              <a:rPr lang="ru-RU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Что это?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шапка, это подвал, это навигация.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нужно указывать: красный блок, большой блок, левый блок, верхний блок.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Блок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Верно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class=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menu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"&gt;&lt;/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Неверно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class=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red-text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"&gt;&lt;/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Блок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Блоки можно вкладывать друг в друга.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&lt;header class="header"&gt;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&lt;div class="logo"&gt;&lt;/div&gt;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&lt;div class="search"&gt;&lt;/div&gt;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&lt;div class="phone"&gt;&lt;/div&gt;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&lt;/header&gt;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Блок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CSS по БЭМ также не рекомендуется использовать селекторы по тегам или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id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Каждому тегу указываем атрибут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class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используем селекторы по классам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Блок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Блоку не следует задавать отступы, границы и позиционирование.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Так как чаще всего они отличаются в зависимости от контекста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Резиновая верстка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Общая ширина зафиксирована в каком-то промежутке.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Например, от 991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  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до 1200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размеры блоков указываются в %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 </a:t>
            </a:r>
            <a:r>
              <a:rPr lang="ru-RU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составная часть блока, которая не может использоваться отдельно от него.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Так же как и блок, должен отвечать на вопрос "Что это?"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текст, пункт, поле ввода, абзац и т. п.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 элемента состоит из имени блока двойного нижнего подчеркивания и имени этого элемента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&lt;div class="product-item"&gt;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2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&lt;div class="product-</a:t>
            </a:r>
            <a:r>
              <a:rPr lang="en-US" sz="28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item__title</a:t>
            </a:r>
            <a:r>
              <a:rPr lang="en-US" sz="2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"&gt;&lt;/div&gt;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	&lt;div class="product-</a:t>
            </a:r>
            <a:r>
              <a:rPr lang="en-US" sz="28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item__text</a:t>
            </a:r>
            <a:r>
              <a:rPr lang="en-US" sz="2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"&gt;&lt;/div&gt;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&lt;/div&gt;</a:t>
            </a:r>
            <a:endParaRPr lang="pl-PL" sz="28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Нельзя где-то в другом месте страницы или проекта использовать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&lt;div class="product-</a:t>
            </a:r>
            <a:r>
              <a:rPr lang="en-US" sz="28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item__title</a:t>
            </a:r>
            <a:r>
              <a:rPr lang="en-US" sz="2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"&gt;&lt;/div&gt;</a:t>
            </a:r>
            <a:endParaRPr lang="ru-RU" sz="28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БЭМ запрещает использование элементов в отрыве от блоков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 вот так можно: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&lt;div class="product-item"&gt;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2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&lt;div class="product-</a:t>
            </a:r>
            <a:r>
              <a:rPr lang="en-US" sz="28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item__text</a:t>
            </a:r>
            <a:r>
              <a:rPr lang="en-US" sz="2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"&gt;&lt;/div&gt;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&lt;/div&gt;</a:t>
            </a:r>
            <a:endParaRPr lang="pl-PL" sz="28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Элементы можно вкладывать друг в друга. 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&lt;section class="product-item"&gt;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class="product-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item__header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&lt;h3 class="product-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item__title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"&gt;&lt;/h3&gt;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	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class="product-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item__text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&lt;/section&gt;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Допустима </a:t>
            </a:r>
            <a:r>
              <a:rPr lang="uk-UA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любая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вложенность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элементов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section class="product-item"&gt;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class="product-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item__text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class="product-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item__quote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class="product-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item__title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&lt;/section&gt;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 — всегда часть блока, а не другого элемента.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Как не нужно делать?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&lt;section class="product-item"&gt;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class="product-item__text"&gt;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product-item__text__quote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&lt;/section&gt;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 — необязательный компонент блока.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у всех блоков должны быть элементы.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class="search-form"&gt;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&lt;button class="button"&gt;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Найти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&lt;/button&gt;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Когда создавать Блок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фрагмент кода может использоваться повторно и не зависит от реализации других компонентов страницы.</a:t>
            </a: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Адаптивная верстка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каждого промежутка прописаны свои стили.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Блоки могу меняться местами, некоторые могут скрываться, а другие наоборот показываться.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Когда создавать элемент</a:t>
            </a:r>
            <a:endParaRPr lang="en-US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фрагмент кода не может использоваться самостоятельно, без родительской сущности (блока).</a:t>
            </a: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Модификатор</a:t>
            </a:r>
            <a:endParaRPr lang="en-US" sz="44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Модификатор определяет внешний вид, состояние или поведение блока либо элемента.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Модификатор</a:t>
            </a:r>
            <a:endParaRPr lang="en-US" sz="44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Название модификатора характеризует внешний вид, состояние, поведение…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Какой? Чем отличается? Как себя ведет?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Модификатор</a:t>
            </a:r>
            <a:endParaRPr lang="en-US" sz="44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 модификатора отделяется от имени блока или элемента одним подчеркиванием _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имя-блока</a:t>
            </a:r>
            <a:r>
              <a:rPr lang="uk-UA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_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имя-модификатора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имя-блока__имя-элемента</a:t>
            </a:r>
            <a:r>
              <a:rPr lang="uk-UA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_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имя-модификатора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Модификатор</a:t>
            </a:r>
            <a:endParaRPr lang="en-US" sz="44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Булевый</a:t>
            </a:r>
            <a:r>
              <a:rPr lang="ru-RU" sz="28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модификатор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Используют, когда важно только наличие или отсутствие модификатора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</a:t>
            </a: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button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8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button_disabled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"&gt;&lt;/div&gt;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Модификатор</a:t>
            </a:r>
            <a:endParaRPr lang="en-US" sz="44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Ключ-значение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Когда важно значение модификатора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</a:t>
            </a: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button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8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button</a:t>
            </a:r>
            <a:r>
              <a:rPr lang="en-US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_</a:t>
            </a:r>
            <a:r>
              <a:rPr lang="pl-PL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size_xl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"&gt;&lt;/div&gt;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Модификатор</a:t>
            </a:r>
            <a:endParaRPr lang="en-US" sz="44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Модификатор нельзя использовать самостоятельно</a:t>
            </a:r>
            <a:endParaRPr lang="pl-PL" sz="24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Модификатор не может использоваться в отрыве от модифицируемого блока или элемента. Модификатор должен изменять вид, поведение или состояние сущности, а не заменять ее.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err="1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Микс</a:t>
            </a:r>
            <a:endParaRPr lang="en-US" sz="44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Позволяет использовать разные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БЭМ-сущности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на одном DOM-узле.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&lt;header class="header"&gt;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header__phone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phone"&gt;&lt;/div&gt;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&lt;/header&gt;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препроцессор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надстройка над CSS, которая добавляет ранее недоступные возможности для CSS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CSS-препроцессоры преобразуют код, написанный с использованием препроцессорного языка, в CSS код.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 </a:t>
            </a:r>
            <a:r>
              <a:rPr lang="uk-UA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препроцессоры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Существует несколько представителей: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Sass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(.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sass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.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scss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Less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(.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less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Stylys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(.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styl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).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 чего начать?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Mobile First 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vs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Desktop First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есть все макеты, сразу лучше начинать с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Mobile First 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(сетка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bootstrap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основана на принципе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Mobile First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LESS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Мы будем изучать некоторые возможности препроцессора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LESS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целом все препроцессоры имеют сходства, но есть и различия.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Научившись писать код с использованием одного из препроцессоров, перейти на другой не составит труда.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Переменные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@название: значение;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Например</a:t>
            </a:r>
            <a:r>
              <a:rPr lang="pl-PL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@color-red: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#ff0000;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Использование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.text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color: </a:t>
            </a: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@color-red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Переменные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Преимущество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Изменив цвет в одном месте, мы изменяем его во всех местах, где была использована переменная.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Также можем указать другие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значения.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Часто переменные используют для хранения цвета.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Комментарии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/* </a:t>
            </a: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Это стандартный однострочный комментарий для CSS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*/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/*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А это стандартный блочный комментарий для CSS.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При необходимости можно использовать и его.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*/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Комментарии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Это препроцессорный однострочный комментарий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bg1">
                  <a:lumMod val="6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/*!</a:t>
            </a: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Комментарий, который будет всегда сохраняться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*/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Вложенные правила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CSS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.menu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font-size: 16px;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.menu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background-color: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.menu a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padding: 5px;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LESS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.menu </a:t>
            </a:r>
            <a:r>
              <a:rPr lang="en-US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font-size: 16px;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li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</a:t>
            </a:r>
            <a:r>
              <a:rPr lang="en-US" sz="1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background-color: red;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a </a:t>
            </a:r>
            <a:r>
              <a:rPr lang="en-US" sz="1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padding: 5px;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Вложенные правила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Такой записью мы создаем вложенные селекторы.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приходится по несколько раз писать одно и то же.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LESS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.menu </a:t>
            </a:r>
            <a:r>
              <a:rPr lang="en-US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font-size: 16px;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li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</a:t>
            </a:r>
            <a:r>
              <a:rPr lang="en-US" sz="1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background-color: red;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a </a:t>
            </a:r>
            <a:r>
              <a:rPr lang="en-US" sz="1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padding: 5px;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Ссылка на родителя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CSS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.menu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font-size: 16px;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1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menu__item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background-color: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LESS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endParaRPr kumimoji="0" lang="pl-PL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.menu </a:t>
            </a:r>
            <a:r>
              <a:rPr lang="en-US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font-size: 16px;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&amp;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__item </a:t>
            </a:r>
            <a:r>
              <a:rPr lang="en-US" sz="1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background-color: red;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18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1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Ссылка на родителя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.menu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font-size: 16px;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1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menu__item</a:t>
            </a: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background-color: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1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menu__item</a:t>
            </a: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-link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color: blue;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1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menu__item-link:hover</a:t>
            </a: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    color: black;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.menu </a:t>
            </a:r>
            <a:r>
              <a:rPr lang="en-US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font-size: 16px;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&amp;__item </a:t>
            </a:r>
            <a:r>
              <a:rPr lang="en-US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background-color: red;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&amp;-link 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   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color: blue;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    &amp;:hover 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       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color: black;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     }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Roboto" pitchFamily="2" charset="0"/>
              <a:ea typeface="Roboto" pitchFamily="2" charset="0"/>
              <a:cs typeface="Calibri"/>
              <a:sym typeface="Calibri"/>
            </a:endParaRP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 }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}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Ссылка на родителя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.menu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font-size: 16px;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.menu</a:t>
            </a:r>
            <a:r>
              <a:rPr lang="pl-PL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.top </a:t>
            </a: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background-color: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.menu </a:t>
            </a:r>
            <a:r>
              <a:rPr lang="en-US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font-size: 16px;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&amp;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.top</a:t>
            </a:r>
            <a:r>
              <a:rPr lang="en-US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   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background-color: red;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 чего начать?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Mobile First 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vs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Desktop First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есть только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esktop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версия макета, а остальное будет когда-то потом.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Тогда -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Desktop First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Математические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операции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20px + 20;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margin-bottom: 80px - 50;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top: 30% / 2;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0px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margin-bottom: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0px 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top: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15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%;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Примеси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.bordered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#333;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#333;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.bordered;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.bordered {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#333;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#333;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#333;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#333;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Примеси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.bordered</a:t>
            </a:r>
            <a:r>
              <a:rPr lang="ru-RU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()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#333;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#333;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.bordered;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#333;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#333;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Примеси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8"/>
            <a:ext cx="4086169" cy="329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.bordered</a:t>
            </a:r>
            <a:r>
              <a:rPr lang="ru-RU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()</a:t>
            </a:r>
            <a:r>
              <a:rPr lang="en-US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#333;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#333;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.box</a:t>
            </a:r>
            <a:r>
              <a:rPr lang="ru-RU" sz="16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()</a:t>
            </a:r>
            <a:r>
              <a:rPr lang="en-US" sz="16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font-size: 20px;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.bordered;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16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.box;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#333;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#333;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Примеси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c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параметрами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8"/>
            <a:ext cx="4086169" cy="329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.bordered(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@_color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@_color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@_color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.bordered(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</a:t>
            </a:r>
            <a:r>
              <a:rPr lang="en-US" sz="18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ccc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</a:t>
            </a:r>
            <a:r>
              <a:rPr lang="en-US" sz="18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cccccc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</a:t>
            </a:r>
            <a:r>
              <a:rPr lang="en-US" sz="18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cccccc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Параметры </a:t>
            </a: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по-умолчанию</a:t>
            </a:r>
            <a:endParaRPr lang="ru-RU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8"/>
            <a:ext cx="4086169" cy="329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.bordered(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@_color: #</a:t>
            </a:r>
            <a:r>
              <a:rPr lang="en-US" sz="18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ccc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@_color;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@_color;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.bordered();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4839294" y="3335547"/>
            <a:ext cx="4086169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.article {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border-top: dotted 1px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</a:t>
            </a:r>
            <a:r>
              <a:rPr lang="en-US" sz="18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cccccc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border-bottom: solid 2px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</a:t>
            </a:r>
            <a:r>
              <a:rPr lang="en-US" sz="18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cccccc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#443d3d;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Несколько параметров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6" y="3347048"/>
            <a:ext cx="5431890" cy="329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.block(@color: red, @size: 10px, @width: 100px)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background-color: @color;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font-size: @size;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width: @width;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.box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.block(@size: 15px);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6003985" y="3347050"/>
            <a:ext cx="2921478" cy="29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.box {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background-color: red;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font-size: 15px;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width: 100px;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Несколько параметров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6" y="2863970"/>
            <a:ext cx="5431890" cy="3778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нужно изменить переменные, указанные слева, то писать переменные не нужно. Просто передайте при вызове необходимое количество значений.</a:t>
            </a: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.block(@color: red, @size: 10px, @width: 100px)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background-color: @color;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font-size: @size;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width: @width;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.box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.block(</a:t>
            </a:r>
            <a:r>
              <a:rPr lang="pl-PL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green</a:t>
            </a: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Shape 184"/>
          <p:cNvSpPr txBox="1">
            <a:spLocks/>
          </p:cNvSpPr>
          <p:nvPr/>
        </p:nvSpPr>
        <p:spPr>
          <a:xfrm>
            <a:off x="6003985" y="4727275"/>
            <a:ext cx="2921478" cy="157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.box {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background-color: </a:t>
            </a: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green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font-size: 15px;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width: 100px;</a:t>
            </a:r>
          </a:p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Импорт стилей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6" y="2863970"/>
            <a:ext cx="3723859" cy="3778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@import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("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файла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@import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url(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'header.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Отличие лишь в том, что делать такой импорт в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.less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в любом месте кода.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 чем имя файла должно быть с расширением .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571878" y="3519577"/>
            <a:ext cx="3723859" cy="311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@import </a:t>
            </a:r>
            <a:r>
              <a:rPr kumimoji="0" lang="pl-PL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url(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'header.</a:t>
            </a:r>
            <a:r>
              <a:rPr kumimoji="0" lang="pl-PL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css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'</a:t>
            </a:r>
            <a:r>
              <a:rPr kumimoji="0" lang="pl-PL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)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Импорт стилей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6" y="2863970"/>
            <a:ext cx="7968055" cy="3778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@import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('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header.less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сделать импорт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.less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файла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после компиляции, 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код такого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файла будет вставлен 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тот файл, где сделан импорт.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 чем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.less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указывать не обязательно, достаточно записи: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@import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('header');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4855</TotalTime>
  <Words>3411</Words>
  <Application>Microsoft Office PowerPoint</Application>
  <PresentationFormat>Экран (4:3)</PresentationFormat>
  <Paragraphs>960</Paragraphs>
  <Slides>102</Slides>
  <Notes>102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102</vt:i4>
      </vt:variant>
    </vt:vector>
  </HeadingPairs>
  <TitlesOfParts>
    <vt:vector size="107" baseType="lpstr">
      <vt:lpstr>Arial</vt:lpstr>
      <vt:lpstr>Roboto</vt:lpstr>
      <vt:lpstr>Calibri</vt:lpstr>
      <vt:lpstr>Noto Sans Symbols</vt:lpstr>
      <vt:lpstr>Тема Office</vt:lpstr>
      <vt:lpstr>Слайд 1</vt:lpstr>
      <vt:lpstr>Слайд 2</vt:lpstr>
      <vt:lpstr>План Занятия</vt:lpstr>
      <vt:lpstr>Pixel perfect</vt:lpstr>
      <vt:lpstr>Статическая верстка</vt:lpstr>
      <vt:lpstr>Резиновая верстка</vt:lpstr>
      <vt:lpstr>Адаптивная верстка</vt:lpstr>
      <vt:lpstr>С чего начать?</vt:lpstr>
      <vt:lpstr>С чего начать?</vt:lpstr>
      <vt:lpstr>Viewport</vt:lpstr>
      <vt:lpstr>Метатег viewport</vt:lpstr>
      <vt:lpstr>Слайд 12</vt:lpstr>
      <vt:lpstr>Метатег viewport</vt:lpstr>
      <vt:lpstr>Физический пиксель</vt:lpstr>
      <vt:lpstr>Виртуальный пиксель</vt:lpstr>
      <vt:lpstr>Плотность пикселей</vt:lpstr>
      <vt:lpstr>Плотность пикселей</vt:lpstr>
      <vt:lpstr>По плотности пикселей</vt:lpstr>
      <vt:lpstr>iPhone 11</vt:lpstr>
      <vt:lpstr>iMac с дисплеем Retina 5к</vt:lpstr>
      <vt:lpstr>Galaxy S5</vt:lpstr>
      <vt:lpstr>@media</vt:lpstr>
      <vt:lpstr>@media</vt:lpstr>
      <vt:lpstr>@media</vt:lpstr>
      <vt:lpstr>@media</vt:lpstr>
      <vt:lpstr>@media</vt:lpstr>
      <vt:lpstr>@media</vt:lpstr>
      <vt:lpstr>Так что же указывать? (MF)</vt:lpstr>
      <vt:lpstr>Так что же указывать? (DF)</vt:lpstr>
      <vt:lpstr>Единицы измерения</vt:lpstr>
      <vt:lpstr>Пиксель (px)</vt:lpstr>
      <vt:lpstr>Пиксель (px)</vt:lpstr>
      <vt:lpstr>Устаревшие производные от пикселя </vt:lpstr>
      <vt:lpstr>Проценты %</vt:lpstr>
      <vt:lpstr>Проценты %</vt:lpstr>
      <vt:lpstr>Проценты %</vt:lpstr>
      <vt:lpstr>Относительно шрифта (em)</vt:lpstr>
      <vt:lpstr>Относительно шрифта (em)</vt:lpstr>
      <vt:lpstr>root em (rem)</vt:lpstr>
      <vt:lpstr>root em (rem)</vt:lpstr>
      <vt:lpstr>root em (rem)</vt:lpstr>
      <vt:lpstr>root em (rem)</vt:lpstr>
      <vt:lpstr>root em (rem)</vt:lpstr>
      <vt:lpstr>root em (rem)</vt:lpstr>
      <vt:lpstr>Единицы viewport</vt:lpstr>
      <vt:lpstr>Единицы viewport (vw)</vt:lpstr>
      <vt:lpstr>Единицы viewport (vh)</vt:lpstr>
      <vt:lpstr>Единицы viewport (vmin)</vt:lpstr>
      <vt:lpstr>Единицы viewport (vmax)</vt:lpstr>
      <vt:lpstr>БЭМ</vt:lpstr>
      <vt:lpstr>БЭМ</vt:lpstr>
      <vt:lpstr>Зачем БЭМ?</vt:lpstr>
      <vt:lpstr>Блок</vt:lpstr>
      <vt:lpstr>Блок</vt:lpstr>
      <vt:lpstr>Блок</vt:lpstr>
      <vt:lpstr>Блок</vt:lpstr>
      <vt:lpstr>Блок</vt:lpstr>
      <vt:lpstr>Блок</vt:lpstr>
      <vt:lpstr>Блок</vt:lpstr>
      <vt:lpstr>Элемент</vt:lpstr>
      <vt:lpstr>Элемент</vt:lpstr>
      <vt:lpstr>Элемент</vt:lpstr>
      <vt:lpstr>Элемент</vt:lpstr>
      <vt:lpstr>Элемент</vt:lpstr>
      <vt:lpstr>Элемент</vt:lpstr>
      <vt:lpstr>Элемент</vt:lpstr>
      <vt:lpstr>Элемент</vt:lpstr>
      <vt:lpstr>Элемент</vt:lpstr>
      <vt:lpstr>Когда создавать Блок</vt:lpstr>
      <vt:lpstr>Когда создавать элемент</vt:lpstr>
      <vt:lpstr>Модификатор</vt:lpstr>
      <vt:lpstr>Модификатор</vt:lpstr>
      <vt:lpstr>Модификатор</vt:lpstr>
      <vt:lpstr>Модификатор</vt:lpstr>
      <vt:lpstr>Модификатор</vt:lpstr>
      <vt:lpstr>Модификатор</vt:lpstr>
      <vt:lpstr>Микс</vt:lpstr>
      <vt:lpstr>CSS препроцессор</vt:lpstr>
      <vt:lpstr>CSS препроцессоры</vt:lpstr>
      <vt:lpstr>LESS</vt:lpstr>
      <vt:lpstr>Переменные</vt:lpstr>
      <vt:lpstr>Переменные</vt:lpstr>
      <vt:lpstr>Комментарии</vt:lpstr>
      <vt:lpstr>Комментарии</vt:lpstr>
      <vt:lpstr>Вложенные правила</vt:lpstr>
      <vt:lpstr>Вложенные правила</vt:lpstr>
      <vt:lpstr>Ссылка на родителя</vt:lpstr>
      <vt:lpstr>Ссылка на родителя</vt:lpstr>
      <vt:lpstr>Ссылка на родителя</vt:lpstr>
      <vt:lpstr>Математические операции</vt:lpstr>
      <vt:lpstr>Примеси</vt:lpstr>
      <vt:lpstr>Примеси</vt:lpstr>
      <vt:lpstr>Примеси</vt:lpstr>
      <vt:lpstr>Примеси c параметрами</vt:lpstr>
      <vt:lpstr>Параметры по-умолчанию</vt:lpstr>
      <vt:lpstr>Несколько параметров</vt:lpstr>
      <vt:lpstr>Несколько параметров</vt:lpstr>
      <vt:lpstr>Импорт стилей</vt:lpstr>
      <vt:lpstr>Импорт стилей</vt:lpstr>
      <vt:lpstr>Импорт стилей</vt:lpstr>
      <vt:lpstr>Полезные ссылки</vt:lpstr>
      <vt:lpstr>Слайд 102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Art_Line</cp:lastModifiedBy>
  <cp:revision>461</cp:revision>
  <dcterms:modified xsi:type="dcterms:W3CDTF">2021-03-23T17:53:08Z</dcterms:modified>
</cp:coreProperties>
</file>